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  <p:sldMasterId id="2147483732" r:id="rId2"/>
    <p:sldMasterId id="2147483744" r:id="rId3"/>
    <p:sldMasterId id="2147483756" r:id="rId4"/>
    <p:sldMasterId id="2147483818" r:id="rId5"/>
  </p:sldMasterIdLst>
  <p:notesMasterIdLst>
    <p:notesMasterId r:id="rId13"/>
  </p:notesMasterIdLst>
  <p:handoutMasterIdLst>
    <p:handoutMasterId r:id="rId14"/>
  </p:handoutMasterIdLst>
  <p:sldIdLst>
    <p:sldId id="415" r:id="rId6"/>
    <p:sldId id="414" r:id="rId7"/>
    <p:sldId id="416" r:id="rId8"/>
    <p:sldId id="418" r:id="rId9"/>
    <p:sldId id="419" r:id="rId10"/>
    <p:sldId id="420" r:id="rId11"/>
    <p:sldId id="421" r:id="rId12"/>
  </p:sldIdLst>
  <p:sldSz cx="9144000" cy="5143500" type="screen16x9"/>
  <p:notesSz cx="9928225" cy="67976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0574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24003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27432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B4"/>
    <a:srgbClr val="A7113F"/>
    <a:srgbClr val="F9BFD1"/>
    <a:srgbClr val="00C1EE"/>
    <a:srgbClr val="ABEFFF"/>
    <a:srgbClr val="038768"/>
    <a:srgbClr val="37A1AF"/>
    <a:srgbClr val="721210"/>
    <a:srgbClr val="D0ECF0"/>
    <a:srgbClr val="73D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5596" autoAdjust="0"/>
  </p:normalViewPr>
  <p:slideViewPr>
    <p:cSldViewPr>
      <p:cViewPr varScale="1">
        <p:scale>
          <a:sx n="148" d="100"/>
          <a:sy n="148" d="100"/>
        </p:scale>
        <p:origin x="480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3234" cy="34086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677" y="0"/>
            <a:ext cx="4303232" cy="34086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CF6AC8E6-0D43-4CE9-9D1A-A9FB8E13B28D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56814"/>
            <a:ext cx="4303234" cy="34086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677" y="6456814"/>
            <a:ext cx="4303232" cy="34086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07B60ED2-84F9-4626-BB8D-DE613E960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30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3"/>
            <a:ext cx="4302231" cy="33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84" tIns="46492" rIns="92984" bIns="46492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702" y="3"/>
            <a:ext cx="4302231" cy="33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84" tIns="46492" rIns="92984" bIns="4649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 dirty="0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7163" y="509588"/>
            <a:ext cx="4533900" cy="2551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824" y="3228896"/>
            <a:ext cx="7942579" cy="3058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84" tIns="46492" rIns="92984" bIns="464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6456613"/>
            <a:ext cx="4302231" cy="33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84" tIns="46492" rIns="92984" bIns="46492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 dirty="0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702" y="6456613"/>
            <a:ext cx="4302231" cy="33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84" tIns="46492" rIns="92984" bIns="4649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603EC6-97B6-4941-9E02-8E8001472C98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B6BA61-7AC3-4B72-800F-62B7C69726D9}" type="slidenum">
              <a:rPr lang="en-US" altLang="ru-RU"/>
              <a:pPr/>
              <a:t>1</a:t>
            </a:fld>
            <a:endParaRPr lang="en-US" altLang="ru-RU" dirty="0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7163" y="509588"/>
            <a:ext cx="4533900" cy="2551112"/>
          </a:xfrm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118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39271-C05A-438C-9B6E-D3A23530D656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83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A683-41F6-41CE-B101-C0ACF6851C01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0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8119-8CB2-4140-8B15-5947E672F12F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19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E2AC-BDCD-4665-9E8E-1FE4F8D2CEF1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41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5E9C-1D12-4E0F-9DC8-8AAF78518844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84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D5FEF-EB30-42FB-A2CA-E7DA9155651F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52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2E41-A03B-41FA-8E83-E13B631C1506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15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3FCD-CFD7-4DAB-8B82-3F19DCC429FF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94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690B1-C99C-4E9E-B8FD-2476DE2B019E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861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389D-4A9B-4CAC-B0AC-A39AE9D7C22A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00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EEE-F3C7-461B-B35B-9C91F9A52C4E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29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59A9-D1D4-4CD5-B049-FCACCD7D9D32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505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7498F-CECE-4110-A6A2-35ECF79C3C3F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16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280F-D6C8-45F1-A858-BEEFA585CAB1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87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5A8B0-0DD9-4D43-8B98-712E334F5E08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259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C9D9-0EFF-4810-858C-E2AA4073FAAC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5233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CB66A-A3E4-47FE-AE7D-5A25E97D5BC7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621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B344-7C7F-47D9-9593-0944EF984422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34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E00F-FC32-4FDD-8336-1166F1C4E5DD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530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883A-C445-4CC9-AF13-E0ADDA688E29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965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0611A-CC6A-4980-8617-526E36D02D41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231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4956-3F86-4BCA-91A1-511EB61DC928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74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F37-1BBF-4022-B8C6-A5CAECDFA0FB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680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20D4-9B21-49F9-8384-C7DA3241F2F5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62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ACA8-26B1-485F-B6D8-621D15299382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804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A213C-195F-4BEE-8A6E-611CB1527801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4426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17E42-B5DD-4B79-A32C-6E29EDC5364B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5333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F9BE-4940-4DFA-A024-D5D7AC162FDD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178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DC63-4F7C-4FB4-94E1-4FD5E7047C12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5418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B7D0-131D-477B-A136-5CE6C90E58C5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2335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50D8-0DD7-48E7-8A50-2A3947FBA5FC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5953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3A082-0097-4A0A-AA0A-A702860F07BF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261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1A4E-FB5A-4910-A61F-A9B5B41529E1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7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47E-3429-4300-94C0-E71D61E7BD70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756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AF5DE-A0C6-434F-B0D7-46A014E19555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471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A803-0C6F-4934-BF00-A2F72BF2A085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948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9807A-A5BB-4524-859E-90D36730924C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91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81929-8A73-4CAD-A6F4-E4756399CAFE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016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445F-D816-4C4D-A33B-9736C762519C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547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3B36-3CE0-488A-9A77-E62E9B207D98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516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F5B4-1ABF-4F43-96DA-A4C4149A2DC7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666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8C172-C5BB-4D1D-A528-D5DDAC37B84C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706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665-00AB-47CE-AC97-7F16D7FB971B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357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E64-A5BD-44BE-A1CE-F8287184F180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5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6F20-9A4A-4137-871B-EA024EB15E80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170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10B6-6CA8-4F25-9373-5856CF6A98B9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096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05D86-294C-4FB5-979E-F29E5D060335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1290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719D-5CB0-49D8-A128-34D46E8731D4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645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F57D-F12D-4F5B-BF30-70E2961C2B42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459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3E5D-00E4-4F71-9802-C2536D8D69C8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4884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64AA-B887-4755-9423-0DCE5FAF986D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89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C9AB1-4FB7-4651-A4B1-BE915A2FCEEC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8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9E54-FAB1-41E6-8573-40F00C6E7FFD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13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0F59-388A-4FA8-9D55-CD8550602E46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7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A74E-6E9E-420B-A25F-5AEFCDE21646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0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8DFA539-9A48-4429-BCDB-8E56F1DFBDA0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64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D0D97F-F0ED-4BB6-907D-13BF64A012E8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74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FC7AA1D-E0E7-4C50-A80A-A310E179786F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27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AF08AE5-CA30-45DC-B3DE-97CD8F9E0682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09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5A03A-E732-4E71-819D-D13DD3898D26}" type="datetime1">
              <a:rPr lang="en-US" smtClean="0"/>
              <a:t>12/23/2025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1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143000" y="1504950"/>
            <a:ext cx="6400800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ru-RU" sz="9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l"/>
            <a:r>
              <a:rPr lang="ru-RU" sz="1600" b="1" dirty="0">
                <a:solidFill>
                  <a:srgbClr val="0092B4"/>
                </a:solidFill>
                <a:cs typeface="Arial" panose="020B0604020202020204" pitchFamily="34" charset="0"/>
              </a:rPr>
              <a:t>О территориальной программе </a:t>
            </a:r>
            <a:endParaRPr lang="ru-RU" sz="1600" b="1" dirty="0" smtClean="0">
              <a:solidFill>
                <a:srgbClr val="0092B4"/>
              </a:solidFill>
              <a:cs typeface="Arial" panose="020B0604020202020204" pitchFamily="34" charset="0"/>
            </a:endParaRPr>
          </a:p>
          <a:p>
            <a:pPr algn="l"/>
            <a:r>
              <a:rPr lang="ru-RU" sz="16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государственных </a:t>
            </a:r>
            <a:r>
              <a:rPr lang="ru-RU" sz="1600" b="1" dirty="0">
                <a:solidFill>
                  <a:srgbClr val="0092B4"/>
                </a:solidFill>
                <a:cs typeface="Arial" panose="020B0604020202020204" pitchFamily="34" charset="0"/>
              </a:rPr>
              <a:t>гарантий бесплатного оказания </a:t>
            </a:r>
            <a:endParaRPr lang="ru-RU" sz="1600" b="1" dirty="0" smtClean="0">
              <a:solidFill>
                <a:srgbClr val="0092B4"/>
              </a:solidFill>
              <a:cs typeface="Arial" panose="020B0604020202020204" pitchFamily="34" charset="0"/>
            </a:endParaRPr>
          </a:p>
          <a:p>
            <a:pPr algn="l"/>
            <a:r>
              <a:rPr lang="ru-RU" sz="16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гражданам </a:t>
            </a:r>
            <a:r>
              <a:rPr lang="ru-RU" sz="1600" b="1" dirty="0">
                <a:solidFill>
                  <a:srgbClr val="0092B4"/>
                </a:solidFill>
                <a:cs typeface="Arial" panose="020B0604020202020204" pitchFamily="34" charset="0"/>
              </a:rPr>
              <a:t>на территории Оренбургской области медицинской помощи на </a:t>
            </a:r>
            <a:r>
              <a:rPr lang="ru-RU" sz="16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2026 год</a:t>
            </a:r>
            <a:endParaRPr lang="ru-RU" sz="1600" b="1" dirty="0">
              <a:solidFill>
                <a:srgbClr val="0092B4"/>
              </a:solidFill>
              <a:effectLst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 flipV="1">
            <a:off x="1219200" y="2800350"/>
            <a:ext cx="5394067" cy="413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9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4951691" y="1200151"/>
            <a:ext cx="4039909" cy="3352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5852132" y="2934816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6199" y="111164"/>
            <a:ext cx="84600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 smtClean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ФИНАНСОВОЕ ОБЕСПЕЧЕНИЕ ТЕРРИТОРИАЛЬНОЙ</a:t>
            </a:r>
          </a:p>
          <a:p>
            <a:pPr algn="l"/>
            <a:r>
              <a:rPr lang="ru-RU" sz="1600" b="1" dirty="0" smtClean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ПРОГРАММЫ ГОСУДАРСТВЕННЫХ ГАРАНТИЙ</a:t>
            </a:r>
            <a:endParaRPr lang="ru-RU" sz="1600" b="1" dirty="0">
              <a:solidFill>
                <a:srgbClr val="0092B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 rot="16200000">
            <a:off x="862202" y="3400505"/>
            <a:ext cx="1040291" cy="415540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859563" y="2224792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млрд руб</a:t>
            </a:r>
            <a:r>
              <a:rPr lang="ru-RU" sz="9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65649" y="1789747"/>
            <a:ext cx="1107669" cy="584775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54,4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074510" y="3376260"/>
            <a:ext cx="654044" cy="338554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44,1</a:t>
            </a:r>
            <a:endParaRPr lang="ru-RU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311342" y="3391221"/>
            <a:ext cx="71576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ОМС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9571" y="2642531"/>
            <a:ext cx="80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областного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бюджета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982887" y="1363200"/>
            <a:ext cx="3553382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8000"/>
              </a:lnSpc>
            </a:pPr>
            <a:r>
              <a:rPr lang="ru-RU" sz="900" b="1" dirty="0" smtClean="0">
                <a:solidFill>
                  <a:srgbClr val="A7113F"/>
                </a:solidFill>
                <a:cs typeface="Arial" panose="020B0604020202020204" pitchFamily="34" charset="0"/>
              </a:rPr>
              <a:t>ПОДУШЕВОЙ ТЕРРИТОРИАЛЬНЫЙ </a:t>
            </a:r>
            <a:r>
              <a:rPr lang="ru-RU" sz="900" b="1" dirty="0">
                <a:solidFill>
                  <a:srgbClr val="A7113F"/>
                </a:solidFill>
                <a:cs typeface="Arial" panose="020B0604020202020204" pitchFamily="34" charset="0"/>
              </a:rPr>
              <a:t>НОРМАТИВ ФИНАНСИРОВАНИЯ </a:t>
            </a:r>
            <a:endParaRPr lang="ru-RU" sz="1500" b="1" dirty="0">
              <a:solidFill>
                <a:srgbClr val="A7113F"/>
              </a:solidFill>
              <a:cs typeface="Arial" panose="020B0604020202020204" pitchFamily="34" charset="0"/>
            </a:endParaRPr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 flipV="1">
            <a:off x="10502733" y="2998705"/>
            <a:ext cx="3528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85639" y="4137392"/>
            <a:ext cx="3240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1174575" y="2665464"/>
            <a:ext cx="415541" cy="420783"/>
          </a:xfrm>
          <a:prstGeom prst="rect">
            <a:avLst/>
          </a:prstGeom>
          <a:solidFill>
            <a:srgbClr val="73D9D7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 rot="16200000">
            <a:off x="2374134" y="3339420"/>
            <a:ext cx="1186056" cy="415540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2759587" y="2424791"/>
            <a:ext cx="417600" cy="550406"/>
          </a:xfrm>
          <a:prstGeom prst="rect">
            <a:avLst/>
          </a:prstGeom>
          <a:solidFill>
            <a:srgbClr val="00C1EE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074510" y="2723848"/>
            <a:ext cx="606649" cy="307777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10,3</a:t>
            </a:r>
            <a:endParaRPr lang="ru-RU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90144" y="2075305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млрд руб</a:t>
            </a:r>
            <a:r>
              <a:rPr lang="ru-RU" sz="9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99462" y="1605344"/>
            <a:ext cx="1063224" cy="584775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58,1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661286" y="2533358"/>
            <a:ext cx="610328" cy="307777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10,7</a:t>
            </a:r>
            <a:endParaRPr lang="ru-RU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90725" y="2872506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587295" y="4128421"/>
            <a:ext cx="3240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791673" y="2202527"/>
            <a:ext cx="1004991" cy="307777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28 882,4</a:t>
            </a:r>
            <a:endParaRPr lang="ru-RU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769270" y="2381515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руб</a:t>
            </a:r>
            <a:r>
              <a:rPr lang="ru-RU" sz="9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283505" y="2059289"/>
            <a:ext cx="1184313" cy="307777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31 212,7</a:t>
            </a:r>
            <a:endParaRPr lang="ru-RU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380435" y="2239756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руб</a:t>
            </a:r>
            <a:r>
              <a:rPr lang="ru-RU" sz="9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 rot="16200000">
            <a:off x="5784794" y="3362357"/>
            <a:ext cx="1018012" cy="537709"/>
          </a:xfrm>
          <a:prstGeom prst="rect">
            <a:avLst/>
          </a:prstGeom>
          <a:solidFill>
            <a:srgbClr val="179699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6022882" y="2714635"/>
            <a:ext cx="539769" cy="407572"/>
          </a:xfrm>
          <a:prstGeom prst="rect">
            <a:avLst/>
          </a:prstGeom>
          <a:solidFill>
            <a:srgbClr val="73D9D7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16394" y="2791991"/>
            <a:ext cx="762695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5 676,8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885146" y="3469298"/>
            <a:ext cx="824495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23 205,6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 rot="16200000">
            <a:off x="7346313" y="3321145"/>
            <a:ext cx="1103590" cy="53455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37A1A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631513" y="2575534"/>
            <a:ext cx="533871" cy="471499"/>
          </a:xfrm>
          <a:prstGeom prst="rect">
            <a:avLst/>
          </a:prstGeom>
          <a:solidFill>
            <a:srgbClr val="00C1EE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0018" y="2714421"/>
            <a:ext cx="657890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5 976,7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92400" y="3438344"/>
            <a:ext cx="808257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25 236,0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47383" y="3301851"/>
            <a:ext cx="654044" cy="338554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47,4</a:t>
            </a:r>
            <a:endParaRPr lang="ru-RU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 flipV="1">
            <a:off x="162160" y="735494"/>
            <a:ext cx="5394067" cy="413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070512" y="4146453"/>
            <a:ext cx="612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9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661286" y="4140217"/>
            <a:ext cx="612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A711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sz="900" b="1" dirty="0">
                <a:solidFill>
                  <a:srgbClr val="A711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990725" y="3558822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" name="Овал 70"/>
          <p:cNvSpPr/>
          <p:nvPr/>
        </p:nvSpPr>
        <p:spPr>
          <a:xfrm>
            <a:off x="3439634" y="3306473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352126" y="3314923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7,4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3422556" y="2520335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346647" y="2529403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3,9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3457215" y="1762426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69707" y="1770876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6,8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72749" y="3453531"/>
            <a:ext cx="715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ОМС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110978" y="2704841"/>
            <a:ext cx="80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областного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бюджета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5852132" y="3621132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989507" y="4140217"/>
            <a:ext cx="6065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9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609218" y="4140217"/>
            <a:ext cx="612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A711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sz="900" b="1" dirty="0">
                <a:solidFill>
                  <a:srgbClr val="A711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96" name="Овал 95"/>
          <p:cNvSpPr/>
          <p:nvPr/>
        </p:nvSpPr>
        <p:spPr>
          <a:xfrm>
            <a:off x="8352008" y="3308939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264500" y="3317389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8,7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Овал 103"/>
          <p:cNvSpPr/>
          <p:nvPr/>
        </p:nvSpPr>
        <p:spPr>
          <a:xfrm>
            <a:off x="8342579" y="2684923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255071" y="2693373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5,3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Овал 113"/>
          <p:cNvSpPr/>
          <p:nvPr/>
        </p:nvSpPr>
        <p:spPr>
          <a:xfrm>
            <a:off x="8342579" y="1939488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255071" y="194793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8,1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08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Прямоугольник 98"/>
          <p:cNvSpPr/>
          <p:nvPr/>
        </p:nvSpPr>
        <p:spPr>
          <a:xfrm>
            <a:off x="0" y="4656510"/>
            <a:ext cx="9144000" cy="413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0" hangingPunct="0"/>
            <a:endParaRPr lang="ru-RU" sz="135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111164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ФИНАНСОВОЕ ОБЕСПЕЧЕНИЕ ОКАЗАНИЯ МЕДИЦИНСКОЙ ПОМОЩИ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В РАМКАХ ПРОГРАММЫ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ОМС</a:t>
            </a: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0092B4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473717" y="2802179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10928" y="2486934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2,6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931492" y="2709693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59192" y="2367684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2,8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430139" y="1875077"/>
            <a:ext cx="343308" cy="125870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216344" y="1530034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16,9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3863646" y="1573367"/>
            <a:ext cx="348783" cy="154957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95138" y="1230967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18,2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5407734" y="2649168"/>
            <a:ext cx="343308" cy="442255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222506" y="2308294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4,4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5841241" y="2464503"/>
            <a:ext cx="348783" cy="616074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666868" y="2136628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4,9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7383843" y="1518885"/>
            <a:ext cx="343308" cy="1572538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175931" y="1173237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19,7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817350" y="1245347"/>
            <a:ext cx="348783" cy="1835229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658039" y="898519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21,1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392642" y="2778297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21395" y="2686989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332368" y="1854618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57072" y="1558806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307805" y="2625397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756517" y="2439436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275855" y="1508576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718996" y="1219187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75403" y="3124968"/>
            <a:ext cx="5927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822907" y="3128399"/>
            <a:ext cx="590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325634" y="3129547"/>
            <a:ext cx="5874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02333" y="3141051"/>
            <a:ext cx="590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68379" y="3112492"/>
            <a:ext cx="590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729974" y="3109932"/>
            <a:ext cx="58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237895" y="3099697"/>
            <a:ext cx="6131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27151" y="3099697"/>
            <a:ext cx="590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72121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6" name="Овал 55"/>
          <p:cNvSpPr/>
          <p:nvPr/>
        </p:nvSpPr>
        <p:spPr>
          <a:xfrm>
            <a:off x="1621544" y="2125269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43316" y="213662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+5,6%</a:t>
            </a:r>
          </a:p>
        </p:txBody>
      </p:sp>
      <p:sp>
        <p:nvSpPr>
          <p:cNvPr id="59" name="Овал 58"/>
          <p:cNvSpPr/>
          <p:nvPr/>
        </p:nvSpPr>
        <p:spPr>
          <a:xfrm>
            <a:off x="3541809" y="1005406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449230" y="1014515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+7,7%</a:t>
            </a:r>
          </a:p>
        </p:txBody>
      </p:sp>
      <p:sp>
        <p:nvSpPr>
          <p:cNvPr id="64" name="Овал 63"/>
          <p:cNvSpPr/>
          <p:nvPr/>
        </p:nvSpPr>
        <p:spPr>
          <a:xfrm>
            <a:off x="5526321" y="1912831"/>
            <a:ext cx="403083" cy="249742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57652" y="1912831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+9,5%</a:t>
            </a:r>
          </a:p>
        </p:txBody>
      </p:sp>
      <p:sp>
        <p:nvSpPr>
          <p:cNvPr id="66" name="Овал 65"/>
          <p:cNvSpPr/>
          <p:nvPr/>
        </p:nvSpPr>
        <p:spPr>
          <a:xfrm>
            <a:off x="7460150" y="711233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67571" y="711233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+7,1%</a:t>
            </a:r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52962" r="72896" b="27779"/>
          <a:stretch/>
        </p:blipFill>
        <p:spPr>
          <a:xfrm>
            <a:off x="3216344" y="3373521"/>
            <a:ext cx="1211954" cy="1153335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4" r="49055"/>
          <a:stretch/>
        </p:blipFill>
        <p:spPr>
          <a:xfrm>
            <a:off x="5186308" y="3358485"/>
            <a:ext cx="1219200" cy="117483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2"/>
          <a:stretch/>
        </p:blipFill>
        <p:spPr>
          <a:xfrm>
            <a:off x="1306360" y="3357145"/>
            <a:ext cx="1135520" cy="1162458"/>
          </a:xfrm>
          <a:prstGeom prst="rect">
            <a:avLst/>
          </a:prstGeom>
        </p:spPr>
      </p:pic>
      <p:grpSp>
        <p:nvGrpSpPr>
          <p:cNvPr id="83" name="Группа 82"/>
          <p:cNvGrpSpPr/>
          <p:nvPr/>
        </p:nvGrpSpPr>
        <p:grpSpPr>
          <a:xfrm>
            <a:off x="6837961" y="3354147"/>
            <a:ext cx="1845619" cy="1154829"/>
            <a:chOff x="6604823" y="3856273"/>
            <a:chExt cx="1845619" cy="1154829"/>
          </a:xfrm>
        </p:grpSpPr>
        <p:pic>
          <p:nvPicPr>
            <p:cNvPr id="92" name="Рисунок 9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45" r="24479"/>
            <a:stretch/>
          </p:blipFill>
          <p:spPr>
            <a:xfrm>
              <a:off x="6970181" y="3856273"/>
              <a:ext cx="1132583" cy="1154829"/>
            </a:xfrm>
            <a:prstGeom prst="rect">
              <a:avLst/>
            </a:prstGeom>
          </p:spPr>
        </p:pic>
        <p:sp>
          <p:nvSpPr>
            <p:cNvPr id="93" name="TextBox 92"/>
            <p:cNvSpPr txBox="1"/>
            <p:nvPr/>
          </p:nvSpPr>
          <p:spPr>
            <a:xfrm>
              <a:off x="6604823" y="4557473"/>
              <a:ext cx="1845619" cy="272415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КРУГЛОСУТОЧНЫЙ</a:t>
              </a: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0" y="4625433"/>
            <a:ext cx="1312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solidFill>
                  <a:srgbClr val="600000"/>
                </a:solidFill>
              </a:rPr>
              <a:t>Структура расходов  </a:t>
            </a:r>
          </a:p>
          <a:p>
            <a:r>
              <a:rPr lang="ru-RU" sz="800" dirty="0">
                <a:solidFill>
                  <a:srgbClr val="600000"/>
                </a:solidFill>
              </a:rPr>
              <a:t>в рамках ТПГГ</a:t>
            </a:r>
            <a:endParaRPr lang="en-US" sz="800" dirty="0">
              <a:solidFill>
                <a:srgbClr val="600000"/>
              </a:solidFill>
            </a:endParaRPr>
          </a:p>
          <a:p>
            <a:r>
              <a:rPr lang="en-US" sz="800" dirty="0">
                <a:solidFill>
                  <a:srgbClr val="600000"/>
                </a:solidFill>
              </a:rPr>
              <a:t>2026 </a:t>
            </a:r>
            <a:r>
              <a:rPr lang="ru-RU" sz="800" dirty="0">
                <a:solidFill>
                  <a:srgbClr val="600000"/>
                </a:solidFill>
              </a:rPr>
              <a:t>г.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1306361" y="4616893"/>
            <a:ext cx="1118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708A"/>
                </a:solidFill>
                <a:cs typeface="Arial" panose="020B0604020202020204" pitchFamily="34" charset="0"/>
              </a:rPr>
              <a:t>5,9%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3313303" y="4616892"/>
            <a:ext cx="1074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708A"/>
                </a:solidFill>
                <a:cs typeface="Arial" panose="020B0604020202020204" pitchFamily="34" charset="0"/>
              </a:rPr>
              <a:t>38,6%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5222507" y="4619006"/>
            <a:ext cx="1183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708A"/>
                </a:solidFill>
                <a:cs typeface="Arial" panose="020B0604020202020204" pitchFamily="34" charset="0"/>
              </a:rPr>
              <a:t>10,4%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7239630" y="4621100"/>
            <a:ext cx="10719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708A"/>
                </a:solidFill>
                <a:cs typeface="Arial" panose="020B0604020202020204" pitchFamily="34" charset="0"/>
              </a:rPr>
              <a:t>45,1%</a:t>
            </a:r>
          </a:p>
        </p:txBody>
      </p:sp>
      <p:cxnSp>
        <p:nvCxnSpPr>
          <p:cNvPr id="101" name="Прямая соединительная линия 100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67336" y="676029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E710ACE2-947B-4CD1-85D0-194EF83D782B}"/>
              </a:ext>
            </a:extLst>
          </p:cNvPr>
          <p:cNvSpPr/>
          <p:nvPr/>
        </p:nvSpPr>
        <p:spPr>
          <a:xfrm>
            <a:off x="1228045" y="2964984"/>
            <a:ext cx="6629400" cy="21502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b="1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551 023</a:t>
            </a:r>
            <a:endParaRPr lang="ru-RU" sz="1200" b="1" dirty="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СКОРАЯ МЕДИЦИНСКАЯ ПОМОЩЬ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8745" y="4778500"/>
            <a:ext cx="2057400" cy="273844"/>
          </a:xfrm>
        </p:spPr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51435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2"/>
          <a:stretch/>
        </p:blipFill>
        <p:spPr>
          <a:xfrm>
            <a:off x="4075347" y="1346867"/>
            <a:ext cx="1135520" cy="1162458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53579" y="1002411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rgbClr val="3B3838"/>
                </a:solidFill>
                <a:cs typeface="Arial" panose="020B0604020202020204" pitchFamily="34" charset="0"/>
              </a:rPr>
              <a:t>КОЛИЧЕСТВО СЛУЧАЕВ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770688" y="1928096"/>
            <a:ext cx="343308" cy="45471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457199" y="1655708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/>
            <a:r>
              <a:rPr lang="ru-RU" sz="1200" b="1" dirty="0">
                <a:solidFill>
                  <a:prstClr val="black">
                    <a:lumMod val="85000"/>
                    <a:lumOff val="15000"/>
                  </a:prstClr>
                </a:solidFill>
                <a:cs typeface="Arial" panose="020B0604020202020204" pitchFamily="34" charset="0"/>
              </a:rPr>
              <a:t>551 023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630256" y="1975657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664893" y="240094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3B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52696" y="2385357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556058" y="240094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6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303762" y="1719861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489 663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1172654" y="3295932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НОРМАТИВ ОБЪЕМА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054767" y="3278497"/>
            <a:ext cx="726811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0,29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088448" y="3267372"/>
            <a:ext cx="1073450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0,26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817044" y="3070574"/>
            <a:ext cx="10597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3B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817044" y="3278497"/>
            <a:ext cx="1059755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0,29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095661" y="3898188"/>
            <a:ext cx="1066237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5 635,9 </a:t>
            </a:r>
            <a:r>
              <a:rPr lang="ru-RU" sz="1000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руб. </a:t>
            </a:r>
            <a:endParaRPr lang="ru-RU" sz="1200" kern="0" dirty="0">
              <a:solidFill>
                <a:srgbClr val="E7E6E6">
                  <a:lumMod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1172654" y="3915624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НОРМАТИВ ФИН. ЗАТРАТ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817044" y="3898189"/>
            <a:ext cx="1059755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4 743,7 </a:t>
            </a:r>
            <a:r>
              <a:rPr lang="ru-RU" sz="1000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руб. </a:t>
            </a:r>
            <a:endParaRPr lang="ru-RU" sz="1200" kern="0" dirty="0">
              <a:solidFill>
                <a:srgbClr val="E7E6E6">
                  <a:lumMod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095661" y="4517879"/>
            <a:ext cx="1066237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1 471,0 </a:t>
            </a:r>
            <a:r>
              <a:rPr lang="ru-RU" sz="1000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руб. </a:t>
            </a:r>
            <a:endParaRPr lang="ru-RU" sz="1200" kern="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1172654" y="4535315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ПОДУШЕВОЙ НОРМАТИВ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817045" y="4517880"/>
            <a:ext cx="1059754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1 375,7 </a:t>
            </a:r>
            <a:r>
              <a:rPr lang="ru-RU" sz="1000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руб</a:t>
            </a:r>
            <a:r>
              <a:rPr lang="ru-RU" sz="1000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.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441430" y="3976153"/>
            <a:ext cx="379532" cy="127919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755516" y="3905040"/>
            <a:ext cx="71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18,8%</a:t>
            </a:r>
          </a:p>
        </p:txBody>
      </p:sp>
      <p:sp>
        <p:nvSpPr>
          <p:cNvPr id="74" name="Равнобедренный треугольник 73"/>
          <p:cNvSpPr/>
          <p:nvPr/>
        </p:nvSpPr>
        <p:spPr>
          <a:xfrm>
            <a:off x="6441429" y="4619484"/>
            <a:ext cx="387315" cy="12033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755516" y="4540789"/>
            <a:ext cx="699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6,9%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102143" y="3065100"/>
            <a:ext cx="10597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6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72" name="Овал 71"/>
          <p:cNvSpPr/>
          <p:nvPr/>
        </p:nvSpPr>
        <p:spPr>
          <a:xfrm>
            <a:off x="2170468" y="1407477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082960" y="1415927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cs typeface="Arial" panose="020B0604020202020204" pitchFamily="34" charset="0"/>
              </a:rPr>
              <a:t>-11,1</a:t>
            </a:r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54" name="Равнобедренный треугольник 53"/>
          <p:cNvSpPr/>
          <p:nvPr/>
        </p:nvSpPr>
        <p:spPr>
          <a:xfrm rot="10800000">
            <a:off x="6400474" y="3316500"/>
            <a:ext cx="379532" cy="164809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28835" y="3229197"/>
            <a:ext cx="71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10,3%</a:t>
            </a:r>
            <a:endParaRPr lang="ru-RU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096271" y="2075010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925025" y="1716155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6955839" y="1958641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783539" y="1616632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2,8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845742" y="1935937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5429913" y="985395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rgbClr val="3B3838"/>
                </a:solidFill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990476" y="2383929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3B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cxnSp>
        <p:nvCxnSpPr>
          <p:cNvPr id="84" name="Прямая соединительная линия 83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578279" y="2368341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881641" y="2383929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6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998500" y="2042832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Овал 87"/>
          <p:cNvSpPr/>
          <p:nvPr/>
        </p:nvSpPr>
        <p:spPr>
          <a:xfrm>
            <a:off x="6479278" y="1394256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391770" y="1402706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>
                <a:solidFill>
                  <a:srgbClr val="0092B4"/>
                </a:solidFill>
                <a:cs typeface="Arial" panose="020B0604020202020204" pitchFamily="34" charset="0"/>
              </a:rPr>
              <a:t>5</a:t>
            </a:r>
            <a:r>
              <a:rPr lang="ru-RU" sz="900" b="1" dirty="0">
                <a:solidFill>
                  <a:srgbClr val="0092B4"/>
                </a:solidFill>
                <a:cs typeface="Arial" panose="020B0604020202020204" pitchFamily="34" charset="0"/>
              </a:rPr>
              <a:t>,6</a:t>
            </a:r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100825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/>
          <p:cNvSpPr/>
          <p:nvPr/>
        </p:nvSpPr>
        <p:spPr>
          <a:xfrm>
            <a:off x="5390677" y="3333750"/>
            <a:ext cx="852435" cy="1537530"/>
          </a:xfrm>
          <a:prstGeom prst="rect">
            <a:avLst/>
          </a:prstGeom>
          <a:solidFill>
            <a:srgbClr val="FFF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3" name="Прямоугольник 182">
            <a:extLst>
              <a:ext uri="{FF2B5EF4-FFF2-40B4-BE49-F238E27FC236}">
                <a16:creationId xmlns:a16="http://schemas.microsoft.com/office/drawing/2014/main" id="{9EC656E5-5B7E-43C0-8DBF-4D3C5E1C3C3A}"/>
              </a:ext>
            </a:extLst>
          </p:cNvPr>
          <p:cNvSpPr/>
          <p:nvPr/>
        </p:nvSpPr>
        <p:spPr>
          <a:xfrm>
            <a:off x="-9442" y="2623087"/>
            <a:ext cx="9144001" cy="25478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АМБУЛАТОРНО-ПОЛИКЛИНИЧЕСКАЯ ПОМОЩЬ</a:t>
            </a:r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231029" y="45308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2804629" y="1844461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3383" y="1485606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16,9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664197" y="1728093"/>
            <a:ext cx="348783" cy="409700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91897" y="1386083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18,2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54100" y="1705388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2138271" y="754846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98834" y="2153380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2286637" y="2137792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589999" y="2153380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706858" y="1812283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8" name="Рисунок 6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52962" r="72896" b="27779"/>
          <a:stretch/>
        </p:blipFill>
        <p:spPr>
          <a:xfrm>
            <a:off x="4604940" y="1107790"/>
            <a:ext cx="1211954" cy="1153335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E61FDBAA-0A42-421C-ABB6-9445CE9BC765}"/>
              </a:ext>
            </a:extLst>
          </p:cNvPr>
          <p:cNvSpPr txBox="1"/>
          <p:nvPr/>
        </p:nvSpPr>
        <p:spPr>
          <a:xfrm>
            <a:off x="20528" y="3144231"/>
            <a:ext cx="25588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Диспансеризация </a:t>
            </a:r>
            <a:endParaRPr kumimoji="0" lang="ru-RU" sz="1100" b="1" i="1" u="none" strike="noStrike" kern="1200" cap="none" spc="0" normalizeH="0" baseline="0" noProof="0" dirty="0" smtClean="0">
              <a:ln>
                <a:noFill/>
              </a:ln>
              <a:solidFill>
                <a:srgbClr val="0092B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i="1" u="none" strike="noStrike" kern="1200" cap="none" spc="0" normalizeH="0" baseline="0" noProof="0" dirty="0" smtClean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lang="ru-RU" sz="800" i="1" noProof="0" dirty="0" smtClean="0">
                <a:solidFill>
                  <a:srgbClr val="0092B4"/>
                </a:solidFill>
                <a:cs typeface="Arial" panose="020B0604020202020204" pitchFamily="34" charset="0"/>
              </a:rPr>
              <a:t>диспансеризация взрослого населения, детей; диспансеризация репродуктивного возраста</a:t>
            </a:r>
            <a:r>
              <a:rPr kumimoji="0" lang="ru-RU" sz="800" i="1" u="none" strike="noStrike" kern="1200" cap="none" spc="0" normalizeH="0" baseline="0" noProof="0" dirty="0" smtClean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endParaRPr kumimoji="0" lang="ru-RU" sz="800" i="1" u="none" strike="noStrike" kern="1200" cap="none" spc="0" normalizeH="0" baseline="0" noProof="0" dirty="0">
              <a:ln>
                <a:noFill/>
              </a:ln>
              <a:solidFill>
                <a:srgbClr val="0092B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EC0F3-1E68-4A39-84B7-8694A453FE37}"/>
              </a:ext>
            </a:extLst>
          </p:cNvPr>
          <p:cNvSpPr txBox="1"/>
          <p:nvPr/>
        </p:nvSpPr>
        <p:spPr>
          <a:xfrm>
            <a:off x="-164467" y="3895677"/>
            <a:ext cx="29704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Профилактический мед. осмотр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-182796" y="4530180"/>
            <a:ext cx="29704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Медицинская реабилитация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68B01A1-C92B-4036-BA0C-1751244924EA}"/>
              </a:ext>
            </a:extLst>
          </p:cNvPr>
          <p:cNvSpPr txBox="1"/>
          <p:nvPr/>
        </p:nvSpPr>
        <p:spPr>
          <a:xfrm>
            <a:off x="6330128" y="2675214"/>
            <a:ext cx="15305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Финансы, млн руб.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64D6EE-0DD3-4E75-9B15-C29868D54ECC}"/>
              </a:ext>
            </a:extLst>
          </p:cNvPr>
          <p:cNvSpPr txBox="1"/>
          <p:nvPr/>
        </p:nvSpPr>
        <p:spPr>
          <a:xfrm>
            <a:off x="2629100" y="2681473"/>
            <a:ext cx="16623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Случаи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6330308" y="3242933"/>
            <a:ext cx="646560" cy="279258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3 428,5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30128" y="3005427"/>
            <a:ext cx="6467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г.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186282" y="3011167"/>
            <a:ext cx="6579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г.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7191344" y="3235173"/>
            <a:ext cx="657903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kern="0" noProof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2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547</a:t>
            </a:r>
            <a:r>
              <a:rPr lang="ru-RU" sz="900" b="1" kern="0" dirty="0" smtClean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,</a:t>
            </a:r>
            <a:r>
              <a:rPr lang="en-US" sz="900" b="1" kern="0" dirty="0" smtClean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0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6330128" y="3874326"/>
            <a:ext cx="646740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1 467,8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7191344" y="3886555"/>
            <a:ext cx="657903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6330129" y="4511523"/>
            <a:ext cx="646740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173,1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7191344" y="4523083"/>
            <a:ext cx="657903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189,9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563733" y="3235173"/>
            <a:ext cx="74257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1 077 486</a:t>
            </a: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558922" y="3007049"/>
            <a:ext cx="7423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г.</a:t>
            </a: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07041" y="3230961"/>
            <a:ext cx="784432" cy="280685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1 098 753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2563733" y="3887222"/>
            <a:ext cx="737515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506 924</a:t>
            </a: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07042" y="3898954"/>
            <a:ext cx="784430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488 102</a:t>
            </a:r>
          </a:p>
        </p:txBody>
      </p:sp>
      <p:sp>
        <p:nvSpPr>
          <p:cNvPr id="145" name="Прямоугольник 144"/>
          <p:cNvSpPr/>
          <p:nvPr/>
        </p:nvSpPr>
        <p:spPr>
          <a:xfrm>
            <a:off x="2558922" y="4519821"/>
            <a:ext cx="742326" cy="282329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15 087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07041" y="4519821"/>
            <a:ext cx="784432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14 172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9" name="Овал 68"/>
          <p:cNvSpPr/>
          <p:nvPr/>
        </p:nvSpPr>
        <p:spPr>
          <a:xfrm>
            <a:off x="3212855" y="1152954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125347" y="1161404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lang="ru-RU" sz="900" b="1" dirty="0">
                <a:solidFill>
                  <a:srgbClr val="0092B4"/>
                </a:solidFill>
                <a:cs typeface="Arial" panose="020B0604020202020204" pitchFamily="34" charset="0"/>
              </a:rPr>
              <a:t>7,7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520786" y="3002837"/>
            <a:ext cx="7757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г.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sp>
        <p:nvSpPr>
          <p:cNvPr id="77" name="Равнобедренный треугольник 76"/>
          <p:cNvSpPr/>
          <p:nvPr/>
        </p:nvSpPr>
        <p:spPr>
          <a:xfrm>
            <a:off x="4376248" y="3369431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TextBox 81"/>
          <p:cNvSpPr txBox="1"/>
          <p:nvPr/>
        </p:nvSpPr>
        <p:spPr>
          <a:xfrm>
            <a:off x="4534553" y="3288192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2,0%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6" name="Равнобедренный треугольник 85"/>
          <p:cNvSpPr/>
          <p:nvPr/>
        </p:nvSpPr>
        <p:spPr>
          <a:xfrm flipV="1">
            <a:off x="4364202" y="4013199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4550160" y="3927345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3,7%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0" name="Равнобедренный треугольник 89"/>
          <p:cNvSpPr/>
          <p:nvPr/>
        </p:nvSpPr>
        <p:spPr>
          <a:xfrm flipV="1">
            <a:off x="7948907" y="3361209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8104013" y="3280814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5,7%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2" name="Равнобедренный треугольник 91"/>
          <p:cNvSpPr/>
          <p:nvPr/>
        </p:nvSpPr>
        <p:spPr>
          <a:xfrm flipV="1">
            <a:off x="7965267" y="4004312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8123572" y="3923073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18,0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4" name="Равнобедренный треугольник 93"/>
          <p:cNvSpPr/>
          <p:nvPr/>
        </p:nvSpPr>
        <p:spPr>
          <a:xfrm>
            <a:off x="7965267" y="4623530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8174162" y="4561490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9,7%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E83719B-1E35-4BA8-9DC5-51CDDCDD38FD}"/>
              </a:ext>
            </a:extLst>
          </p:cNvPr>
          <p:cNvSpPr txBox="1"/>
          <p:nvPr/>
        </p:nvSpPr>
        <p:spPr>
          <a:xfrm>
            <a:off x="6243110" y="1344051"/>
            <a:ext cx="2900889" cy="5078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indent="92075" algn="l">
              <a:buFont typeface="Wingdings" panose="05000000000000000000" pitchFamily="2" charset="2"/>
              <a:buChar char="§"/>
            </a:pP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Дистанционный </a:t>
            </a:r>
            <a:r>
              <a:rPr lang="ru-RU" sz="900" dirty="0">
                <a:solidFill>
                  <a:srgbClr val="0092B4"/>
                </a:solidFill>
                <a:latin typeface="Montserrat"/>
              </a:rPr>
              <a:t>мониторинг за состоянием здоровья пациентов </a:t>
            </a: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с </a:t>
            </a:r>
            <a:r>
              <a:rPr lang="ru-RU" sz="900" dirty="0">
                <a:solidFill>
                  <a:srgbClr val="0092B4"/>
                </a:solidFill>
                <a:latin typeface="Montserrat"/>
              </a:rPr>
              <a:t>сахарным диабетом </a:t>
            </a:r>
            <a:endParaRPr lang="ru-RU" sz="900" dirty="0" smtClean="0">
              <a:solidFill>
                <a:srgbClr val="0092B4"/>
              </a:solidFill>
              <a:latin typeface="Montserrat"/>
            </a:endParaRPr>
          </a:p>
          <a:p>
            <a:pPr algn="l"/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и артериальной гипертензией</a:t>
            </a:r>
            <a:endParaRPr lang="ru-RU" sz="900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D9DF415-06A3-4B2D-8568-61310B9A3D2F}"/>
              </a:ext>
            </a:extLst>
          </p:cNvPr>
          <p:cNvSpPr txBox="1"/>
          <p:nvPr/>
        </p:nvSpPr>
        <p:spPr>
          <a:xfrm>
            <a:off x="6243111" y="901903"/>
            <a:ext cx="2900889" cy="3847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indent="92075" algn="l">
              <a:buFont typeface="Wingdings" panose="05000000000000000000" pitchFamily="2" charset="2"/>
              <a:buChar char="§"/>
            </a:pP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Консультации </a:t>
            </a:r>
            <a:r>
              <a:rPr lang="ru-RU" sz="900" dirty="0">
                <a:solidFill>
                  <a:srgbClr val="0092B4"/>
                </a:solidFill>
                <a:latin typeface="Montserrat"/>
              </a:rPr>
              <a:t>с применением телемедицинских </a:t>
            </a: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технологий (врач-врач, врач-пациент</a:t>
            </a:r>
            <a:r>
              <a:rPr lang="ru-RU" sz="1000" dirty="0" smtClean="0">
                <a:solidFill>
                  <a:srgbClr val="0092B4"/>
                </a:solidFill>
                <a:latin typeface="Montserrat"/>
              </a:rPr>
              <a:t>)</a:t>
            </a:r>
            <a:r>
              <a:rPr lang="ru-RU" sz="1000" dirty="0" smtClean="0">
                <a:solidFill>
                  <a:srgbClr val="0092B4"/>
                </a:solidFill>
              </a:rPr>
              <a:t>  </a:t>
            </a:r>
            <a:endParaRPr lang="ru-RU" sz="1000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346A84F-EA0C-4771-9E42-676ED1200F35}"/>
              </a:ext>
            </a:extLst>
          </p:cNvPr>
          <p:cNvSpPr txBox="1"/>
          <p:nvPr/>
        </p:nvSpPr>
        <p:spPr>
          <a:xfrm>
            <a:off x="6243110" y="1908527"/>
            <a:ext cx="2900889" cy="5078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indent="92075" algn="l">
              <a:buFont typeface="Wingdings" panose="05000000000000000000" pitchFamily="2" charset="2"/>
              <a:buChar char="§"/>
            </a:pPr>
            <a:r>
              <a:rPr lang="ru-RU" sz="900" dirty="0" err="1">
                <a:solidFill>
                  <a:srgbClr val="0092B4"/>
                </a:solidFill>
                <a:latin typeface="Montserrat"/>
              </a:rPr>
              <a:t>Н</a:t>
            </a:r>
            <a:r>
              <a:rPr lang="ru-RU" sz="900" dirty="0" err="1" smtClean="0">
                <a:solidFill>
                  <a:srgbClr val="0092B4"/>
                </a:solidFill>
                <a:latin typeface="Montserrat"/>
              </a:rPr>
              <a:t>еинвазивное</a:t>
            </a: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 </a:t>
            </a:r>
            <a:r>
              <a:rPr lang="ru-RU" sz="900" dirty="0" err="1">
                <a:solidFill>
                  <a:srgbClr val="0092B4"/>
                </a:solidFill>
                <a:latin typeface="Montserrat"/>
              </a:rPr>
              <a:t>пренатальное</a:t>
            </a:r>
            <a:r>
              <a:rPr lang="ru-RU" sz="900" dirty="0">
                <a:solidFill>
                  <a:srgbClr val="0092B4"/>
                </a:solidFill>
                <a:latin typeface="Montserrat"/>
              </a:rPr>
              <a:t> тестирование (определение внеклеточной ДНК плода </a:t>
            </a: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по крови матери)</a:t>
            </a:r>
            <a:endParaRPr lang="ru-RU" sz="9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D9DF415-06A3-4B2D-8568-61310B9A3D2F}"/>
              </a:ext>
            </a:extLst>
          </p:cNvPr>
          <p:cNvSpPr txBox="1"/>
          <p:nvPr/>
        </p:nvSpPr>
        <p:spPr>
          <a:xfrm>
            <a:off x="6143625" y="735868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A7113F"/>
                </a:solidFill>
                <a:latin typeface="Montserrat"/>
              </a:rPr>
              <a:t>Новое</a:t>
            </a:r>
            <a:r>
              <a:rPr lang="ru-RU" sz="1000" dirty="0" smtClean="0">
                <a:solidFill>
                  <a:srgbClr val="0092B4"/>
                </a:solidFill>
                <a:latin typeface="Montserrat"/>
              </a:rPr>
              <a:t> </a:t>
            </a:r>
            <a:endParaRPr lang="ru-RU" sz="1050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84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ДНЕВНОЙ СТАЦИОНАР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8745" y="4778500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422387"/>
            <a:ext cx="276785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5765467" y="1886795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00016" y="1544756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4,4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661822" y="1789627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08980" y="1451387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4,9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569213" y="1781782"/>
            <a:ext cx="53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12648" y="985153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КОЛИЧЕСТВО СЛУЧАЕВ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5105400" y="943051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66866" y="224469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254669" y="2229107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558031" y="224469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65544" y="1874261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807666" y="1860590"/>
            <a:ext cx="343308" cy="373238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493084" y="1598348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133 105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715976" y="1704128"/>
            <a:ext cx="348783" cy="532030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08609" y="2259476"/>
            <a:ext cx="57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0478" y="2255717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632635" y="2264782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379281" y="1449050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135 375</a:t>
            </a:r>
          </a:p>
        </p:txBody>
      </p:sp>
      <p:pic>
        <p:nvPicPr>
          <p:cNvPr id="68" name="Рисунок 67">
            <a:extLst>
              <a:ext uri="{FF2B5EF4-FFF2-40B4-BE49-F238E27FC236}">
                <a16:creationId xmlns:a16="http://schemas.microsoft.com/office/drawing/2014/main" id="{9027CB19-A657-4D30-9A16-FC9E164CD8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4" r="49055"/>
          <a:stretch/>
        </p:blipFill>
        <p:spPr>
          <a:xfrm>
            <a:off x="3858928" y="1162131"/>
            <a:ext cx="1219200" cy="1174836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701EC0F3-1E68-4A39-84B7-8694A453FE37}"/>
              </a:ext>
            </a:extLst>
          </p:cNvPr>
          <p:cNvSpPr txBox="1"/>
          <p:nvPr/>
        </p:nvSpPr>
        <p:spPr>
          <a:xfrm>
            <a:off x="175735" y="3811346"/>
            <a:ext cx="19078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Онкология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216248" y="4221366"/>
            <a:ext cx="18311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Гепатит С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-67016" y="4607510"/>
            <a:ext cx="22778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Медицинская реабилитация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5915995" y="3384433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147,3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6879897" y="3375572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181,0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5915996" y="3789105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2 091,4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6877131" y="3779846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2 390,4</a:t>
            </a:r>
            <a:endParaRPr lang="ru-RU" sz="1100" kern="0" dirty="0">
              <a:solidFill>
                <a:srgbClr val="E7E6E6">
                  <a:lumMod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5915702" y="4592713"/>
            <a:ext cx="653511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159,2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6877131" y="4598532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174,3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68705484-CA1A-4C2E-926B-28AAE6924A79}"/>
              </a:ext>
            </a:extLst>
          </p:cNvPr>
          <p:cNvSpPr/>
          <p:nvPr/>
        </p:nvSpPr>
        <p:spPr>
          <a:xfrm>
            <a:off x="5915995" y="4190346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165,7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12026552-F9BD-4BC8-B6C6-3F078DFDB566}"/>
              </a:ext>
            </a:extLst>
          </p:cNvPr>
          <p:cNvSpPr/>
          <p:nvPr/>
        </p:nvSpPr>
        <p:spPr>
          <a:xfrm>
            <a:off x="6877131" y="4191627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167,7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7830311E-BEF6-45CB-9931-1C77F961449E}"/>
              </a:ext>
            </a:extLst>
          </p:cNvPr>
          <p:cNvSpPr/>
          <p:nvPr/>
        </p:nvSpPr>
        <p:spPr>
          <a:xfrm>
            <a:off x="2310861" y="3404993"/>
            <a:ext cx="650602" cy="27518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1 319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5B06E4A-1A6F-4AFF-A2CE-30ED43734D0E}"/>
              </a:ext>
            </a:extLst>
          </p:cNvPr>
          <p:cNvSpPr txBox="1"/>
          <p:nvPr/>
        </p:nvSpPr>
        <p:spPr>
          <a:xfrm>
            <a:off x="2306225" y="3136731"/>
            <a:ext cx="649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7EE1ED9-F10C-4CEC-A6CB-80B196936547}"/>
              </a:ext>
            </a:extLst>
          </p:cNvPr>
          <p:cNvSpPr txBox="1"/>
          <p:nvPr/>
        </p:nvSpPr>
        <p:spPr>
          <a:xfrm>
            <a:off x="3265641" y="3134253"/>
            <a:ext cx="6418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DBEF69BF-5FC0-47AC-A272-CC49E81D71C2}"/>
              </a:ext>
            </a:extLst>
          </p:cNvPr>
          <p:cNvSpPr/>
          <p:nvPr/>
        </p:nvSpPr>
        <p:spPr>
          <a:xfrm>
            <a:off x="3265642" y="3408780"/>
            <a:ext cx="657249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</a:t>
            </a:r>
            <a:r>
              <a:rPr lang="ru-RU" sz="900" b="1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525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E82AE5EC-C07B-4804-9B4C-53E36369E9EC}"/>
              </a:ext>
            </a:extLst>
          </p:cNvPr>
          <p:cNvSpPr/>
          <p:nvPr/>
        </p:nvSpPr>
        <p:spPr>
          <a:xfrm>
            <a:off x="3265641" y="3820758"/>
            <a:ext cx="664271" cy="286375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26 993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E48F5FE7-2341-47F3-BF41-5E4CA84029AD}"/>
              </a:ext>
            </a:extLst>
          </p:cNvPr>
          <p:cNvSpPr/>
          <p:nvPr/>
        </p:nvSpPr>
        <p:spPr>
          <a:xfrm>
            <a:off x="2310860" y="4600724"/>
            <a:ext cx="650603" cy="27518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5 140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2EC7AC4D-45B2-401C-B477-A2BBD7F05BC5}"/>
              </a:ext>
            </a:extLst>
          </p:cNvPr>
          <p:cNvSpPr/>
          <p:nvPr/>
        </p:nvSpPr>
        <p:spPr>
          <a:xfrm>
            <a:off x="3265641" y="4598532"/>
            <a:ext cx="657251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 </a:t>
            </a:r>
            <a:r>
              <a:rPr lang="ru-RU" sz="900" b="1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277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BFAEF0DD-E39E-4044-8801-4BE8B0CD28D1}"/>
              </a:ext>
            </a:extLst>
          </p:cNvPr>
          <p:cNvSpPr/>
          <p:nvPr/>
        </p:nvSpPr>
        <p:spPr>
          <a:xfrm>
            <a:off x="2306226" y="4221366"/>
            <a:ext cx="649941" cy="27518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1 321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E17B034A-8FCA-4E0F-9C74-8C059567C0EA}"/>
              </a:ext>
            </a:extLst>
          </p:cNvPr>
          <p:cNvSpPr/>
          <p:nvPr/>
        </p:nvSpPr>
        <p:spPr>
          <a:xfrm>
            <a:off x="3265641" y="4246648"/>
            <a:ext cx="664270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2 416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68B01A1-C92B-4036-BA0C-1751244924EA}"/>
              </a:ext>
            </a:extLst>
          </p:cNvPr>
          <p:cNvSpPr txBox="1"/>
          <p:nvPr/>
        </p:nvSpPr>
        <p:spPr>
          <a:xfrm>
            <a:off x="5925127" y="2811834"/>
            <a:ext cx="16096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Финансы, млн руб.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364D6EE-0DD3-4E75-9B15-C29868D54ECC}"/>
              </a:ext>
            </a:extLst>
          </p:cNvPr>
          <p:cNvSpPr txBox="1"/>
          <p:nvPr/>
        </p:nvSpPr>
        <p:spPr>
          <a:xfrm>
            <a:off x="2310860" y="2818824"/>
            <a:ext cx="16190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Случаи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45B06E4A-1A6F-4AFF-A2CE-30ED43734D0E}"/>
              </a:ext>
            </a:extLst>
          </p:cNvPr>
          <p:cNvSpPr txBox="1"/>
          <p:nvPr/>
        </p:nvSpPr>
        <p:spPr>
          <a:xfrm>
            <a:off x="5915702" y="3133194"/>
            <a:ext cx="653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7EE1ED9-F10C-4CEC-A6CB-80B196936547}"/>
              </a:ext>
            </a:extLst>
          </p:cNvPr>
          <p:cNvSpPr txBox="1"/>
          <p:nvPr/>
        </p:nvSpPr>
        <p:spPr>
          <a:xfrm>
            <a:off x="6877131" y="3138604"/>
            <a:ext cx="657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77" name="Овал 76"/>
          <p:cNvSpPr/>
          <p:nvPr/>
        </p:nvSpPr>
        <p:spPr>
          <a:xfrm>
            <a:off x="6172459" y="1292675"/>
            <a:ext cx="403083" cy="249742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84947" y="130577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+9,5%</a:t>
            </a:r>
          </a:p>
        </p:txBody>
      </p:sp>
      <p:sp>
        <p:nvSpPr>
          <p:cNvPr id="79" name="Овал 78"/>
          <p:cNvSpPr/>
          <p:nvPr/>
        </p:nvSpPr>
        <p:spPr>
          <a:xfrm>
            <a:off x="2232757" y="1290158"/>
            <a:ext cx="403083" cy="249742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150974" y="129886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lang="ru-RU" sz="900" b="1" dirty="0">
                <a:solidFill>
                  <a:srgbClr val="0092B4"/>
                </a:solidFill>
                <a:cs typeface="Arial" panose="020B0604020202020204" pitchFamily="34" charset="0"/>
              </a:rPr>
              <a:t>1,7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</a:t>
            </a:r>
          </a:p>
        </p:txBody>
      </p:sp>
      <p:sp>
        <p:nvSpPr>
          <p:cNvPr id="69" name="Равнобедренный треугольник 68"/>
          <p:cNvSpPr/>
          <p:nvPr/>
        </p:nvSpPr>
        <p:spPr>
          <a:xfrm>
            <a:off x="4009269" y="3509830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4167574" y="3428591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15,6%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67574" y="3841333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8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</a:t>
            </a:r>
            <a:r>
              <a:rPr lang="en-US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6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4009269" y="4379876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4167574" y="4298637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82,9%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4" name="Равнобедренный треугольник 93"/>
          <p:cNvSpPr/>
          <p:nvPr/>
        </p:nvSpPr>
        <p:spPr>
          <a:xfrm>
            <a:off x="4009269" y="4731758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4167574" y="4650519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2,7%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0" name="Равнобедренный треугольник 99"/>
          <p:cNvSpPr/>
          <p:nvPr/>
        </p:nvSpPr>
        <p:spPr>
          <a:xfrm>
            <a:off x="7623890" y="3517513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TextBox 100"/>
          <p:cNvSpPr txBox="1"/>
          <p:nvPr/>
        </p:nvSpPr>
        <p:spPr>
          <a:xfrm>
            <a:off x="7782195" y="3436274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22,9%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2" name="Равнобедренный треугольник 101"/>
          <p:cNvSpPr/>
          <p:nvPr/>
        </p:nvSpPr>
        <p:spPr>
          <a:xfrm>
            <a:off x="7623890" y="3928646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TextBox 103"/>
          <p:cNvSpPr txBox="1"/>
          <p:nvPr/>
        </p:nvSpPr>
        <p:spPr>
          <a:xfrm>
            <a:off x="7782195" y="3847407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14,3%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14" name="Равнобедренный треугольник 113"/>
          <p:cNvSpPr/>
          <p:nvPr/>
        </p:nvSpPr>
        <p:spPr>
          <a:xfrm>
            <a:off x="7623890" y="434609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TextBox 114"/>
          <p:cNvSpPr txBox="1"/>
          <p:nvPr/>
        </p:nvSpPr>
        <p:spPr>
          <a:xfrm>
            <a:off x="7782195" y="4264855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1,2%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16" name="Равнобедренный треугольник 115"/>
          <p:cNvSpPr/>
          <p:nvPr/>
        </p:nvSpPr>
        <p:spPr>
          <a:xfrm>
            <a:off x="7626842" y="472441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TextBox 116"/>
          <p:cNvSpPr txBox="1"/>
          <p:nvPr/>
        </p:nvSpPr>
        <p:spPr>
          <a:xfrm>
            <a:off x="7785147" y="4643175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9,5%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61FDBAA-0A42-421C-ABB6-9445CE9BC765}"/>
              </a:ext>
            </a:extLst>
          </p:cNvPr>
          <p:cNvSpPr txBox="1"/>
          <p:nvPr/>
        </p:nvSpPr>
        <p:spPr>
          <a:xfrm>
            <a:off x="-27947" y="3153601"/>
            <a:ext cx="236041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100" b="1" i="1" dirty="0" smtClean="0">
                <a:solidFill>
                  <a:srgbClr val="0092B4"/>
                </a:solidFill>
                <a:cs typeface="Arial" panose="020B0604020202020204" pitchFamily="34" charset="0"/>
              </a:rPr>
              <a:t>ЭКО</a:t>
            </a:r>
            <a:r>
              <a:rPr lang="ru-RU" sz="10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 </a:t>
            </a:r>
          </a:p>
          <a:p>
            <a:pPr lvl="0">
              <a:defRPr/>
            </a:pPr>
            <a:r>
              <a:rPr lang="ru-RU" sz="8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(в </a:t>
            </a:r>
            <a:r>
              <a:rPr lang="ru-RU" sz="800" i="1" dirty="0" err="1" smtClean="0">
                <a:solidFill>
                  <a:srgbClr val="0092B4"/>
                </a:solidFill>
                <a:cs typeface="Arial" panose="020B0604020202020204" pitchFamily="34" charset="0"/>
              </a:rPr>
              <a:t>т.ч</a:t>
            </a:r>
            <a:r>
              <a:rPr lang="ru-RU" sz="8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. </a:t>
            </a:r>
            <a:r>
              <a:rPr lang="ru-RU" sz="800" i="1" dirty="0" err="1" smtClean="0">
                <a:solidFill>
                  <a:srgbClr val="0092B4"/>
                </a:solidFill>
                <a:cs typeface="Arial" panose="020B0604020202020204" pitchFamily="34" charset="0"/>
              </a:rPr>
              <a:t>предимплантационное</a:t>
            </a:r>
            <a:r>
              <a:rPr lang="ru-RU" sz="8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 </a:t>
            </a:r>
          </a:p>
          <a:p>
            <a:pPr lvl="0">
              <a:defRPr/>
            </a:pPr>
            <a:r>
              <a:rPr lang="ru-RU" sz="8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генетическое тестирование эмбриона </a:t>
            </a:r>
          </a:p>
          <a:p>
            <a:pPr lvl="0">
              <a:defRPr/>
            </a:pPr>
            <a:r>
              <a:rPr lang="ru-RU" sz="8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 до </a:t>
            </a:r>
            <a:r>
              <a:rPr lang="ru-RU" sz="800" i="1" dirty="0">
                <a:solidFill>
                  <a:srgbClr val="0092B4"/>
                </a:solidFill>
                <a:cs typeface="Arial" panose="020B0604020202020204" pitchFamily="34" charset="0"/>
              </a:rPr>
              <a:t>переноса </a:t>
            </a:r>
            <a:r>
              <a:rPr lang="ru-RU" sz="8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женщине)</a:t>
            </a:r>
            <a:endParaRPr lang="ru-RU" sz="800" i="1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123" name="Равнобедренный треугольник 122"/>
          <p:cNvSpPr/>
          <p:nvPr/>
        </p:nvSpPr>
        <p:spPr>
          <a:xfrm>
            <a:off x="4023059" y="3936404"/>
            <a:ext cx="213612" cy="6446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E48F5FE7-2341-47F3-BF41-5E4CA84029AD}"/>
              </a:ext>
            </a:extLst>
          </p:cNvPr>
          <p:cNvSpPr/>
          <p:nvPr/>
        </p:nvSpPr>
        <p:spPr>
          <a:xfrm>
            <a:off x="2310860" y="3819974"/>
            <a:ext cx="649941" cy="27518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24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853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D9DF415-06A3-4B2D-8568-61310B9A3D2F}"/>
              </a:ext>
            </a:extLst>
          </p:cNvPr>
          <p:cNvSpPr txBox="1"/>
          <p:nvPr/>
        </p:nvSpPr>
        <p:spPr>
          <a:xfrm>
            <a:off x="-14039" y="3221796"/>
            <a:ext cx="662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rgbClr val="A7113F"/>
                </a:solidFill>
                <a:latin typeface="Montserrat"/>
              </a:rPr>
              <a:t>Новое</a:t>
            </a: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 </a:t>
            </a:r>
            <a:endParaRPr lang="ru-RU" sz="1000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68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КРУГЛОСУТОЧНЫЙ СТАЦИОНАР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22947" y="4529309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51435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 txBox="1">
            <a:spLocks/>
          </p:cNvSpPr>
          <p:nvPr/>
        </p:nvSpPr>
        <p:spPr>
          <a:xfrm>
            <a:off x="6322947" y="4529309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287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3716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01EC0F3-1E68-4A39-84B7-8694A453FE37}"/>
              </a:ext>
            </a:extLst>
          </p:cNvPr>
          <p:cNvSpPr txBox="1"/>
          <p:nvPr/>
        </p:nvSpPr>
        <p:spPr>
          <a:xfrm>
            <a:off x="0" y="2905838"/>
            <a:ext cx="25519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Онкология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-1" y="3246072"/>
            <a:ext cx="26425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1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Медицинская реабилитация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68B01A1-C92B-4036-BA0C-1751244924EA}"/>
              </a:ext>
            </a:extLst>
          </p:cNvPr>
          <p:cNvSpPr txBox="1"/>
          <p:nvPr/>
        </p:nvSpPr>
        <p:spPr>
          <a:xfrm>
            <a:off x="6322947" y="2368867"/>
            <a:ext cx="15197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Финансы, млн руб.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364D6EE-0DD3-4E75-9B15-C29868D54ECC}"/>
              </a:ext>
            </a:extLst>
          </p:cNvPr>
          <p:cNvSpPr txBox="1"/>
          <p:nvPr/>
        </p:nvSpPr>
        <p:spPr>
          <a:xfrm>
            <a:off x="2844875" y="2368867"/>
            <a:ext cx="15366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Случаи</a:t>
            </a:r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C3D6B850-8D7A-4384-9F88-FAC9B20D11BD}"/>
              </a:ext>
            </a:extLst>
          </p:cNvPr>
          <p:cNvSpPr/>
          <p:nvPr/>
        </p:nvSpPr>
        <p:spPr>
          <a:xfrm>
            <a:off x="2850299" y="2926753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504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3729309" y="2919434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19 258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5B06E4A-1A6F-4AFF-A2CE-30ED43734D0E}"/>
              </a:ext>
            </a:extLst>
          </p:cNvPr>
          <p:cNvSpPr txBox="1"/>
          <p:nvPr/>
        </p:nvSpPr>
        <p:spPr>
          <a:xfrm>
            <a:off x="2844874" y="2663011"/>
            <a:ext cx="6586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7EE1ED9-F10C-4CEC-A6CB-80B196936547}"/>
              </a:ext>
            </a:extLst>
          </p:cNvPr>
          <p:cNvSpPr txBox="1"/>
          <p:nvPr/>
        </p:nvSpPr>
        <p:spPr>
          <a:xfrm>
            <a:off x="3729309" y="2661100"/>
            <a:ext cx="6521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5B06E4A-1A6F-4AFF-A2CE-30ED43734D0E}"/>
              </a:ext>
            </a:extLst>
          </p:cNvPr>
          <p:cNvSpPr txBox="1"/>
          <p:nvPr/>
        </p:nvSpPr>
        <p:spPr>
          <a:xfrm>
            <a:off x="6283450" y="2684972"/>
            <a:ext cx="6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7EE1ED9-F10C-4CEC-A6CB-80B196936547}"/>
              </a:ext>
            </a:extLst>
          </p:cNvPr>
          <p:cNvSpPr txBox="1"/>
          <p:nvPr/>
        </p:nvSpPr>
        <p:spPr>
          <a:xfrm>
            <a:off x="7171632" y="2671564"/>
            <a:ext cx="65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5767566" y="1578516"/>
            <a:ext cx="343308" cy="41543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584477" y="1245783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  <a:cs typeface="Arial" panose="020B0604020202020204" pitchFamily="34" charset="0"/>
              </a:rPr>
              <a:t>19,7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663921" y="1547424"/>
            <a:ext cx="348783" cy="446531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11079" y="1209184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  <a:cs typeface="Arial" panose="020B0604020202020204" pitchFamily="34" charset="0"/>
              </a:rPr>
              <a:t>21,1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571312" y="1539579"/>
            <a:ext cx="53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214747" y="742950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КОЛИЧЕСТВО СЛУЧАЕВ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5107499" y="700848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668965" y="2002492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cxnSp>
        <p:nvCxnSpPr>
          <p:cNvPr id="115" name="Прямая соединительная линия 114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287313" y="2013514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6560130" y="2002492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672688" y="1568146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млрд руб.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809765" y="1547424"/>
            <a:ext cx="343308" cy="444201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496276" y="1288796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>
                <a:solidFill>
                  <a:prstClr val="black">
                    <a:lumMod val="85000"/>
                    <a:lumOff val="15000"/>
                  </a:prstClr>
                </a:solidFill>
                <a:cs typeface="Arial" panose="020B0604020202020204" pitchFamily="34" charset="0"/>
              </a:rPr>
              <a:t>340 502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2718075" y="1461925"/>
            <a:ext cx="348783" cy="532030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710708" y="2017273"/>
            <a:ext cx="57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 г.</a:t>
            </a:r>
          </a:p>
        </p:txBody>
      </p:sp>
      <p:cxnSp>
        <p:nvCxnSpPr>
          <p:cNvPr id="123" name="Прямая соединительная линия 12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2577" y="2013514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2634734" y="2022579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2026 г.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381380" y="1206847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341 522</a:t>
            </a:r>
          </a:p>
        </p:txBody>
      </p:sp>
      <p:sp>
        <p:nvSpPr>
          <p:cNvPr id="127" name="Овал 126"/>
          <p:cNvSpPr/>
          <p:nvPr/>
        </p:nvSpPr>
        <p:spPr>
          <a:xfrm>
            <a:off x="6174558" y="1050472"/>
            <a:ext cx="403083" cy="249742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096558" y="1063535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lang="ru-RU" sz="900" b="1" dirty="0">
                <a:solidFill>
                  <a:srgbClr val="0092B4"/>
                </a:solidFill>
                <a:cs typeface="Arial" panose="020B0604020202020204" pitchFamily="34" charset="0"/>
              </a:rPr>
              <a:t>7,1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29" name="Овал 128"/>
          <p:cNvSpPr/>
          <p:nvPr/>
        </p:nvSpPr>
        <p:spPr>
          <a:xfrm>
            <a:off x="2234856" y="1047955"/>
            <a:ext cx="403083" cy="249742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153073" y="1056745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lang="ru-RU" sz="900" b="1" noProof="0" dirty="0">
                <a:solidFill>
                  <a:srgbClr val="0092B4"/>
                </a:solidFill>
                <a:cs typeface="Arial" panose="020B0604020202020204" pitchFamily="34" charset="0"/>
              </a:rPr>
              <a:t>0,3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0092B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</a:t>
            </a:r>
          </a:p>
        </p:txBody>
      </p:sp>
      <p:grpSp>
        <p:nvGrpSpPr>
          <p:cNvPr id="131" name="Группа 130">
            <a:extLst>
              <a:ext uri="{FF2B5EF4-FFF2-40B4-BE49-F238E27FC236}">
                <a16:creationId xmlns:a16="http://schemas.microsoft.com/office/drawing/2014/main" id="{D4EBB5F1-C055-4BD1-9B6D-9E56E6A7FD33}"/>
              </a:ext>
            </a:extLst>
          </p:cNvPr>
          <p:cNvGrpSpPr/>
          <p:nvPr/>
        </p:nvGrpSpPr>
        <p:grpSpPr>
          <a:xfrm>
            <a:off x="3562725" y="927409"/>
            <a:ext cx="1845619" cy="1154829"/>
            <a:chOff x="6604823" y="3435254"/>
            <a:chExt cx="1845619" cy="1154829"/>
          </a:xfrm>
        </p:grpSpPr>
        <p:pic>
          <p:nvPicPr>
            <p:cNvPr id="132" name="Рисунок 131">
              <a:extLst>
                <a:ext uri="{FF2B5EF4-FFF2-40B4-BE49-F238E27FC236}">
                  <a16:creationId xmlns:a16="http://schemas.microsoft.com/office/drawing/2014/main" id="{742F7D54-1D3B-4DB8-9BDB-FC8CD84018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45" r="24479"/>
            <a:stretch/>
          </p:blipFill>
          <p:spPr>
            <a:xfrm>
              <a:off x="6970181" y="3435254"/>
              <a:ext cx="1132583" cy="1154829"/>
            </a:xfrm>
            <a:prstGeom prst="rect">
              <a:avLst/>
            </a:prstGeom>
          </p:spPr>
        </p:pic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A8CE6354-9F52-4F8B-A7F7-7B14C5A9DC71}"/>
                </a:ext>
              </a:extLst>
            </p:cNvPr>
            <p:cNvSpPr txBox="1"/>
            <p:nvPr/>
          </p:nvSpPr>
          <p:spPr>
            <a:xfrm>
              <a:off x="6604823" y="4136454"/>
              <a:ext cx="1845619" cy="272415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9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КРУГЛОСУТОЧНЫЙ</a:t>
              </a: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25114" y="4186135"/>
            <a:ext cx="25923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100" i="1" dirty="0">
                <a:solidFill>
                  <a:srgbClr val="0092B4"/>
                </a:solidFill>
                <a:cs typeface="Arial" panose="020B0604020202020204" pitchFamily="34" charset="0"/>
              </a:rPr>
              <a:t>Трансплантация почки</a:t>
            </a:r>
            <a:endParaRPr kumimoji="0" lang="ru-RU" sz="1100" i="1" u="none" strike="noStrike" kern="1200" cap="none" spc="0" normalizeH="0" baseline="0" noProof="0" dirty="0">
              <a:ln>
                <a:noFill/>
              </a:ln>
              <a:solidFill>
                <a:srgbClr val="0092B4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C3D6B850-8D7A-4384-9F88-FAC9B20D11BD}"/>
              </a:ext>
            </a:extLst>
          </p:cNvPr>
          <p:cNvSpPr/>
          <p:nvPr/>
        </p:nvSpPr>
        <p:spPr>
          <a:xfrm>
            <a:off x="2850299" y="3256901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9 453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3729309" y="3261129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10 345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C3D6B850-8D7A-4384-9F88-FAC9B20D11BD}"/>
              </a:ext>
            </a:extLst>
          </p:cNvPr>
          <p:cNvSpPr/>
          <p:nvPr/>
        </p:nvSpPr>
        <p:spPr>
          <a:xfrm>
            <a:off x="2850299" y="3601614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494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3729310" y="3605570"/>
            <a:ext cx="657048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400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3729309" y="4175587"/>
            <a:ext cx="652191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47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C3D6B850-8D7A-4384-9F88-FAC9B20D11BD}"/>
              </a:ext>
            </a:extLst>
          </p:cNvPr>
          <p:cNvSpPr/>
          <p:nvPr/>
        </p:nvSpPr>
        <p:spPr>
          <a:xfrm>
            <a:off x="6283449" y="2939330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2 089,3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7166856" y="2922757"/>
            <a:ext cx="662392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2 192,3</a:t>
            </a:r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C3D6B850-8D7A-4384-9F88-FAC9B20D11BD}"/>
              </a:ext>
            </a:extLst>
          </p:cNvPr>
          <p:cNvSpPr/>
          <p:nvPr/>
        </p:nvSpPr>
        <p:spPr>
          <a:xfrm>
            <a:off x="6283449" y="3269478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643,9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7174296" y="3252905"/>
            <a:ext cx="654952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703,7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C3D6B850-8D7A-4384-9F88-FAC9B20D11BD}"/>
              </a:ext>
            </a:extLst>
          </p:cNvPr>
          <p:cNvSpPr/>
          <p:nvPr/>
        </p:nvSpPr>
        <p:spPr>
          <a:xfrm>
            <a:off x="6283449" y="3585347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1 216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,8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7166290" y="3578385"/>
            <a:ext cx="67205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1 327,3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9" name="Прямоугольник 178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7166290" y="4175587"/>
            <a:ext cx="662957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67,5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8" name="Равнобедренный треугольник 107"/>
          <p:cNvSpPr/>
          <p:nvPr/>
        </p:nvSpPr>
        <p:spPr>
          <a:xfrm>
            <a:off x="4473077" y="3361506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4631382" y="3280267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9,4%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6" name="Равнобедренный треугольник 185"/>
          <p:cNvSpPr/>
          <p:nvPr/>
        </p:nvSpPr>
        <p:spPr>
          <a:xfrm>
            <a:off x="7928861" y="3046458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9" name="TextBox 188"/>
          <p:cNvSpPr txBox="1"/>
          <p:nvPr/>
        </p:nvSpPr>
        <p:spPr>
          <a:xfrm>
            <a:off x="8087166" y="2965219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4,9%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90" name="Равнобедренный треугольник 189"/>
          <p:cNvSpPr/>
          <p:nvPr/>
        </p:nvSpPr>
        <p:spPr>
          <a:xfrm>
            <a:off x="7928861" y="3375727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1" name="TextBox 190"/>
          <p:cNvSpPr txBox="1"/>
          <p:nvPr/>
        </p:nvSpPr>
        <p:spPr>
          <a:xfrm>
            <a:off x="8087166" y="329448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9,3%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94" name="Равнобедренный треугольник 193"/>
          <p:cNvSpPr/>
          <p:nvPr/>
        </p:nvSpPr>
        <p:spPr>
          <a:xfrm>
            <a:off x="7922031" y="3693579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5" name="TextBox 194"/>
          <p:cNvSpPr txBox="1"/>
          <p:nvPr/>
        </p:nvSpPr>
        <p:spPr>
          <a:xfrm>
            <a:off x="8100879" y="3605570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9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,</a:t>
            </a:r>
            <a:r>
              <a:rPr lang="en-US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0BABCB96-A87E-4138-BD09-C384865D5AE5}"/>
              </a:ext>
            </a:extLst>
          </p:cNvPr>
          <p:cNvSpPr txBox="1"/>
          <p:nvPr/>
        </p:nvSpPr>
        <p:spPr>
          <a:xfrm>
            <a:off x="25114" y="3528610"/>
            <a:ext cx="2466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rgbClr val="0092B4"/>
                </a:solidFill>
                <a:cs typeface="Arial" panose="020B0604020202020204" pitchFamily="34" charset="0"/>
              </a:rPr>
              <a:t>БСК </a:t>
            </a:r>
          </a:p>
          <a:p>
            <a:r>
              <a:rPr lang="ru-RU" sz="9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(хирургические </a:t>
            </a:r>
            <a:r>
              <a:rPr lang="ru-RU" sz="900" i="1" dirty="0">
                <a:solidFill>
                  <a:srgbClr val="0092B4"/>
                </a:solidFill>
                <a:cs typeface="Arial" panose="020B0604020202020204" pitchFamily="34" charset="0"/>
              </a:rPr>
              <a:t>в</a:t>
            </a:r>
            <a:r>
              <a:rPr lang="ru-RU" sz="900" i="1" dirty="0" smtClean="0">
                <a:solidFill>
                  <a:srgbClr val="0092B4"/>
                </a:solidFill>
                <a:cs typeface="Arial" panose="020B0604020202020204" pitchFamily="34" charset="0"/>
              </a:rPr>
              <a:t>мешательства)</a:t>
            </a:r>
            <a:endParaRPr lang="ru-RU" sz="900" i="1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9DF415-06A3-4B2D-8568-61310B9A3D2F}"/>
              </a:ext>
            </a:extLst>
          </p:cNvPr>
          <p:cNvSpPr txBox="1"/>
          <p:nvPr/>
        </p:nvSpPr>
        <p:spPr>
          <a:xfrm>
            <a:off x="127746" y="4070719"/>
            <a:ext cx="662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rgbClr val="A7113F"/>
                </a:solidFill>
                <a:latin typeface="Montserrat"/>
              </a:rPr>
              <a:t>Новое</a:t>
            </a:r>
            <a:r>
              <a:rPr lang="ru-RU" sz="900" dirty="0" smtClean="0">
                <a:solidFill>
                  <a:srgbClr val="0092B4"/>
                </a:solidFill>
                <a:latin typeface="Montserrat"/>
              </a:rPr>
              <a:t> </a:t>
            </a:r>
            <a:endParaRPr lang="ru-RU" sz="1000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025583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МТР</Template>
  <TotalTime>1747</TotalTime>
  <Words>631</Words>
  <Application>Microsoft Office PowerPoint</Application>
  <PresentationFormat>Экран (16:9)</PresentationFormat>
  <Paragraphs>257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7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Montserrat</vt:lpstr>
      <vt:lpstr>Wingdings</vt:lpstr>
      <vt:lpstr>Wingdings 2</vt:lpstr>
      <vt:lpstr>HDOfficeLightV0</vt:lpstr>
      <vt:lpstr>1_HDOfficeLightV0</vt:lpstr>
      <vt:lpstr>2_HDOfficeLightV0</vt:lpstr>
      <vt:lpstr>3_HDOfficeLightV0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Templates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Кристина А. Писаренко</cp:lastModifiedBy>
  <cp:revision>1586</cp:revision>
  <cp:lastPrinted>2025-12-17T06:15:43Z</cp:lastPrinted>
  <dcterms:created xsi:type="dcterms:W3CDTF">2007-04-02T02:11:51Z</dcterms:created>
  <dcterms:modified xsi:type="dcterms:W3CDTF">2025-12-23T12:34:57Z</dcterms:modified>
</cp:coreProperties>
</file>